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78CB3-24A4-B117-6AE2-3C2CCDC67F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FC4C6A-2E92-4681-B0D3-AFC960FF7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86729-C6B0-6619-C2AE-34560CC25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073DA-0C91-C8D3-8331-9D486D84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C9BA6-4124-F27F-437F-B3CEAD165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80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2DB76-57E6-BA3F-B812-20B5D485D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F21285-CDB9-0442-E852-8D8CB11A7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E611B-6ADC-8F24-D675-74C47F18A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DD96-A92F-617A-77BB-8FD043C18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5C4FB-63A4-E30B-C30F-B9A21550A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16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E0A7C-8939-DA97-13DE-1FF2BB2BF4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5B72F-B473-9F7D-F833-AB6FC6E1D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5A67D-7085-2E17-50DE-D24BFE313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DA909-8B61-BC13-AE2A-A2186A422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63EB1-A036-A819-4568-F98F000DB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764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A3F72-7093-5B1A-2DE1-1B49BA7C4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B41DB-4689-91C1-ADF0-8B5FBCD03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67A9A-2199-243B-D661-9948D6B33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3824BF-4910-88C1-033B-90FE3B9FD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5D304-52FB-4B89-FE8B-FB64D2ACC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747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0EAEF-0852-A053-2443-E9D6809CF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8AD4A-3D12-192A-0E83-6FDB46521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3A03E-6DBB-7DA2-477B-812E651D3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29FF6-895C-EA73-FB04-37DFE05D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617D2-E0C7-3A16-97A6-91102DAC5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51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9C899-2AA3-C840-E93B-A4065C60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E40F8-33C0-E9A7-8142-1ECA314E0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79C902-E19E-5C7E-A75A-4E2F77864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8EE20-E54B-67E1-4AF4-813696F42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B2FED4-62FE-6A00-3030-D888660B2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2EEEB-88EC-A286-5A9B-C1E3C5494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56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271AA-7F53-9491-1103-FA1B13FD3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76A0F-621B-0702-7CEF-6090B54FF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19E27-55BA-C002-A9FB-C72EBB9C2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C5D72B-2CC0-63FC-CAC2-39E90A3BD3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D549EC-13F6-BDD3-6BC4-CB7F4537B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75E8E-24B3-EF4A-DFB1-EF1DCC474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56C0FC-00C6-5616-AAC4-864F49747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4E9054-0467-7C35-4056-B041174C4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745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790B7-9383-15DC-623B-8EE442092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1523CD-F106-9AF2-50BA-581118F07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51ADA5-1042-3B07-9EE1-C40E3ABCD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3E4D5E-C569-C5A8-96C8-00251E0A9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97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047FD0-5D88-97E4-6454-AF14DE44B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311DBD-0E6F-F791-9202-DD97EC52D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8B9A6-7E6E-5399-5C5E-94A8C96C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514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73754-3FD8-27B9-5C3E-ECFA0B3C5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BCA56-E8E4-9C12-0A34-D3C5FC7DA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0BB6B-1ADF-E81B-987A-8319512828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781417-18E5-EBA9-E9B7-235673AA3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B2BB79-0BF6-DA5E-5DE9-5280617D1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DA521-F029-0A2E-BA48-61ED32D03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9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420E9-9C24-92DF-D245-44E227778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A3F186-A00A-4C42-FF6B-98654E285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F61122-99F2-D9D3-C36C-8950600BDF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0F4379-3E1B-946B-9EB6-6FE9D1906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E293EF-00B4-A800-3CE5-A20A932F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55672-5EFC-9249-C74C-C2BA3A6C9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56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46F69A-B705-4A5F-991E-86AAD1EF6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714E2-3A57-BE82-1BE3-D7DC6732F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A390A-74C4-BC0A-405D-B5B3629BD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E0AB13-3ABA-4BC8-AAC0-5141FD3D147C}" type="datetimeFigureOut">
              <a:rPr lang="en-GB" smtClean="0"/>
              <a:t>11/04/2025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F47D3-CFB8-CCD7-B3C3-EDABFF7C79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A3964-3924-7166-DD23-9E36555B41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B1CF1D-7D47-4370-A2CF-356E41488E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98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DFAE3E-107B-9EA7-924A-8E5EC83612AC}"/>
              </a:ext>
            </a:extLst>
          </p:cNvPr>
          <p:cNvSpPr txBox="1"/>
          <p:nvPr/>
        </p:nvSpPr>
        <p:spPr>
          <a:xfrm>
            <a:off x="643468" y="643467"/>
            <a:ext cx="4620584" cy="45671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 err="1">
                <a:latin typeface="+mj-lt"/>
                <a:ea typeface="+mj-ea"/>
                <a:cs typeface="+mj-cs"/>
              </a:rPr>
              <a:t>Výstavba</a:t>
            </a:r>
            <a:r>
              <a:rPr lang="en-US" sz="4400" dirty="0">
                <a:latin typeface="+mj-lt"/>
                <a:ea typeface="+mj-ea"/>
                <a:cs typeface="+mj-cs"/>
              </a:rPr>
              <a:t> </a:t>
            </a:r>
            <a:r>
              <a:rPr lang="en-US" sz="4400" dirty="0" err="1">
                <a:latin typeface="+mj-lt"/>
                <a:ea typeface="+mj-ea"/>
                <a:cs typeface="+mj-cs"/>
              </a:rPr>
              <a:t>kanalizace</a:t>
            </a:r>
            <a:r>
              <a:rPr lang="en-US" sz="4400" dirty="0">
                <a:latin typeface="+mj-lt"/>
                <a:ea typeface="+mj-ea"/>
                <a:cs typeface="+mj-cs"/>
              </a:rPr>
              <a:t> </a:t>
            </a:r>
            <a:r>
              <a:rPr lang="en-US" sz="4400" dirty="0" err="1">
                <a:latin typeface="+mj-lt"/>
                <a:ea typeface="+mj-ea"/>
                <a:cs typeface="+mj-cs"/>
              </a:rPr>
              <a:t>Hradišťko</a:t>
            </a:r>
            <a:r>
              <a:rPr lang="cs-CZ" sz="4400" dirty="0">
                <a:latin typeface="+mj-lt"/>
                <a:ea typeface="+mj-ea"/>
                <a:cs typeface="+mj-cs"/>
              </a:rPr>
              <a:t> II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sz="4400" dirty="0">
                <a:latin typeface="+mj-lt"/>
                <a:ea typeface="+mj-ea"/>
                <a:cs typeface="+mj-cs"/>
              </a:rPr>
              <a:t>a </a:t>
            </a:r>
            <a:r>
              <a:rPr lang="en-US" sz="4400" dirty="0">
                <a:latin typeface="+mj-lt"/>
                <a:ea typeface="+mj-ea"/>
                <a:cs typeface="+mj-cs"/>
              </a:rPr>
              <a:t> </a:t>
            </a:r>
            <a:r>
              <a:rPr lang="en-US" sz="4400" dirty="0" err="1">
                <a:latin typeface="+mj-lt"/>
                <a:ea typeface="+mj-ea"/>
                <a:cs typeface="+mj-cs"/>
              </a:rPr>
              <a:t>Loukonosy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A red shield with two crossed swords&#10;&#10;AI-generated content may be incorrect.">
            <a:extLst>
              <a:ext uri="{FF2B5EF4-FFF2-40B4-BE49-F238E27FC236}">
                <a16:creationId xmlns:a16="http://schemas.microsoft.com/office/drawing/2014/main" id="{D23EACCC-8B64-B497-DA0B-4A8741F885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-3" b="51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33632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3E858-8039-DA66-C248-0A65D1B42D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A021CBE-F74E-D4DC-8F2F-D8C3119D787A}"/>
              </a:ext>
            </a:extLst>
          </p:cNvPr>
          <p:cNvSpPr txBox="1"/>
          <p:nvPr/>
        </p:nvSpPr>
        <p:spPr>
          <a:xfrm>
            <a:off x="1403958" y="213088"/>
            <a:ext cx="9804231" cy="367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 err="1">
                <a:latin typeface="+mj-lt"/>
                <a:ea typeface="+mj-ea"/>
                <a:cs typeface="+mj-cs"/>
              </a:rPr>
              <a:t>Výstavba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kanalizace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Hradišťko</a:t>
            </a:r>
            <a:r>
              <a:rPr lang="cs-CZ" sz="3200" dirty="0">
                <a:latin typeface="+mj-lt"/>
                <a:ea typeface="+mj-ea"/>
                <a:cs typeface="+mj-cs"/>
              </a:rPr>
              <a:t> II a</a:t>
            </a:r>
            <a:r>
              <a:rPr lang="en-US" sz="3200" dirty="0">
                <a:latin typeface="+mj-lt"/>
                <a:ea typeface="+mj-ea"/>
                <a:cs typeface="+mj-cs"/>
              </a:rPr>
              <a:t> </a:t>
            </a:r>
            <a:r>
              <a:rPr lang="en-US" sz="3200" dirty="0" err="1">
                <a:latin typeface="+mj-lt"/>
                <a:ea typeface="+mj-ea"/>
                <a:cs typeface="+mj-cs"/>
              </a:rPr>
              <a:t>Loukonosy</a:t>
            </a:r>
            <a:endParaRPr lang="en-US" sz="3200" dirty="0"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 descr="A red shield with two crossed swords&#10;&#10;AI-generated content may be incorrect.">
            <a:extLst>
              <a:ext uri="{FF2B5EF4-FFF2-40B4-BE49-F238E27FC236}">
                <a16:creationId xmlns:a16="http://schemas.microsoft.com/office/drawing/2014/main" id="{9AD81753-8870-1F46-7EBB-6F47F2AB69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25" y="133731"/>
            <a:ext cx="723900" cy="8286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948D1A3-798B-A124-EFCF-E82724D556B1}"/>
              </a:ext>
            </a:extLst>
          </p:cNvPr>
          <p:cNvSpPr txBox="1"/>
          <p:nvPr/>
        </p:nvSpPr>
        <p:spPr>
          <a:xfrm>
            <a:off x="715224" y="1430448"/>
            <a:ext cx="6805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Celkové náklady obce na vybudování </a:t>
            </a:r>
            <a:r>
              <a:rPr lang="en-US" dirty="0" err="1"/>
              <a:t>jedn</a:t>
            </a:r>
            <a:r>
              <a:rPr lang="cs-CZ" dirty="0"/>
              <a:t>é přípojky </a:t>
            </a:r>
            <a:r>
              <a:rPr lang="en-US" dirty="0" err="1"/>
              <a:t>cca</a:t>
            </a:r>
            <a:r>
              <a:rPr lang="en-US" dirty="0"/>
              <a:t> </a:t>
            </a:r>
            <a:r>
              <a:rPr lang="cs-CZ" b="1" dirty="0"/>
              <a:t>107 000 </a:t>
            </a:r>
            <a:r>
              <a:rPr lang="en-US" b="1" dirty="0"/>
              <a:t>K</a:t>
            </a:r>
            <a:r>
              <a:rPr lang="cs-CZ" b="1" dirty="0"/>
              <a:t>č</a:t>
            </a:r>
          </a:p>
          <a:p>
            <a:r>
              <a:rPr lang="cs-CZ" b="1" dirty="0"/>
              <a:t>Příspěvěk občanů na jednu přípojku (pro jeden objekt) 25 000 Kč</a:t>
            </a:r>
            <a:endParaRPr lang="en-GB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61916C2-A9B8-9FD4-4F96-7F6BA58A6977}"/>
              </a:ext>
            </a:extLst>
          </p:cNvPr>
          <p:cNvSpPr/>
          <p:nvPr/>
        </p:nvSpPr>
        <p:spPr>
          <a:xfrm>
            <a:off x="600075" y="2453489"/>
            <a:ext cx="2713493" cy="697117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Občan se chce připojit</a:t>
            </a:r>
            <a:endParaRPr lang="en-GB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3BAB839-52AC-7BC4-3864-CABB3CFB3CEC}"/>
              </a:ext>
            </a:extLst>
          </p:cNvPr>
          <p:cNvSpPr/>
          <p:nvPr/>
        </p:nvSpPr>
        <p:spPr>
          <a:xfrm>
            <a:off x="3749172" y="2453488"/>
            <a:ext cx="2713493" cy="697117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Zaplatí 25 000 Kč</a:t>
            </a:r>
          </a:p>
          <a:p>
            <a:pPr algn="ctr"/>
            <a:r>
              <a:rPr lang="cs-CZ" sz="1000" dirty="0"/>
              <a:t>(obec zajistí projekt + přípojku po šachtu, která bude umístěna do 1m na hranici pozemku občana)</a:t>
            </a:r>
            <a:endParaRPr lang="en-GB" sz="10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6BA23E7-C71D-6EF6-CFFC-5D77709B4BF4}"/>
              </a:ext>
            </a:extLst>
          </p:cNvPr>
          <p:cNvSpPr/>
          <p:nvPr/>
        </p:nvSpPr>
        <p:spPr>
          <a:xfrm>
            <a:off x="6874126" y="2372005"/>
            <a:ext cx="4578508" cy="860078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Musí si na vlastní náklady </a:t>
            </a:r>
            <a:r>
              <a:rPr lang="cs-CZ"/>
              <a:t>vybudovat                          a </a:t>
            </a:r>
            <a:r>
              <a:rPr lang="cs-CZ" dirty="0"/>
              <a:t>uhradit napojení na svoji </a:t>
            </a:r>
            <a:r>
              <a:rPr lang="cs-CZ"/>
              <a:t>kanalizaci                     v </a:t>
            </a:r>
            <a:r>
              <a:rPr lang="cs-CZ" dirty="0"/>
              <a:t>objektu</a:t>
            </a:r>
            <a:endParaRPr lang="en-GB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26186E8-4E5B-719A-EEB1-E8B58B47373E}"/>
              </a:ext>
            </a:extLst>
          </p:cNvPr>
          <p:cNvSpPr/>
          <p:nvPr/>
        </p:nvSpPr>
        <p:spPr>
          <a:xfrm>
            <a:off x="600074" y="3498647"/>
            <a:ext cx="2713493" cy="69711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Občan se NEchce připojit</a:t>
            </a:r>
            <a:endParaRPr lang="en-GB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8E6F879-F1D3-58E4-978C-77A13F8B95DB}"/>
              </a:ext>
            </a:extLst>
          </p:cNvPr>
          <p:cNvSpPr/>
          <p:nvPr/>
        </p:nvSpPr>
        <p:spPr>
          <a:xfrm>
            <a:off x="3749171" y="3498646"/>
            <a:ext cx="7703463" cy="69711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/>
              <a:t>Objem odpadních vod je 36m³ na osobu, tedy pro čtyřčlennou domácnost 144m³/za rok. To je cca 18 vývozů za rok. Cena za likvidaci certifikovanou firmou cca 8000 Kč*18 = </a:t>
            </a:r>
            <a:r>
              <a:rPr lang="cs-CZ" sz="1400" b="1" dirty="0"/>
              <a:t>144 000 Kč.</a:t>
            </a:r>
          </a:p>
          <a:p>
            <a:pPr algn="ctr"/>
            <a:r>
              <a:rPr lang="cs-CZ" sz="1400" b="1" dirty="0"/>
              <a:t> </a:t>
            </a:r>
            <a:r>
              <a:rPr lang="cs-CZ" sz="1400" dirty="0"/>
              <a:t>Nejbližší možná likvidace na ČOV Nový Bydžov.</a:t>
            </a:r>
            <a:endParaRPr lang="en-GB" sz="14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DFC3F54-0272-023F-7B0A-066C44E56CF8}"/>
              </a:ext>
            </a:extLst>
          </p:cNvPr>
          <p:cNvSpPr/>
          <p:nvPr/>
        </p:nvSpPr>
        <p:spPr>
          <a:xfrm>
            <a:off x="3749170" y="5138659"/>
            <a:ext cx="7703463" cy="69711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/>
              <a:t>Objekt, který se nepřipojí, je povinen dokládat jak nakládá s odpadními vodami a zda je jímka provozuschopná (certifikát o nepropustnosti). Kontrolováno vodoprávním úřadem</a:t>
            </a:r>
            <a:r>
              <a:rPr lang="cs-CZ" sz="1600"/>
              <a:t>, který je oprávněn </a:t>
            </a:r>
            <a:r>
              <a:rPr lang="cs-CZ" sz="1600" dirty="0"/>
              <a:t>provádět kontroly a ukládat případné pokuty. </a:t>
            </a:r>
            <a:endParaRPr lang="en-GB" sz="1600" dirty="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4733793-118A-4E3E-8EAA-B1DFF1102BD9}"/>
              </a:ext>
            </a:extLst>
          </p:cNvPr>
          <p:cNvSpPr/>
          <p:nvPr/>
        </p:nvSpPr>
        <p:spPr>
          <a:xfrm>
            <a:off x="3749170" y="4329420"/>
            <a:ext cx="7703463" cy="69711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/>
              <a:t>Pokud má objekt vlastní čističku, tak po uplynutí povolení k jejímu užívání, mu nebude dle zákona povolení prodlouženo, pokud technický stav bude umožňovat napojení na obecní kanalizaci.</a:t>
            </a:r>
            <a:endParaRPr lang="en-GB" sz="16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3679905-1FF6-0CC4-4678-03CB1407A98D}"/>
              </a:ext>
            </a:extLst>
          </p:cNvPr>
          <p:cNvSpPr/>
          <p:nvPr/>
        </p:nvSpPr>
        <p:spPr>
          <a:xfrm>
            <a:off x="3749170" y="5983372"/>
            <a:ext cx="7703463" cy="697117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/>
              <a:t>Případné pozdější budování přípojky je možné, ale velmi nákladné (projektová dokumentace, stavební práce, uvedení komunikace do původního stavu atd.)</a:t>
            </a:r>
            <a:endParaRPr lang="en-GB" sz="16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2FE1C96-AED6-47E4-B5A0-2F89AF295BC3}"/>
              </a:ext>
            </a:extLst>
          </p:cNvPr>
          <p:cNvCxnSpPr>
            <a:stCxn id="7" idx="3"/>
            <a:endCxn id="8" idx="1"/>
          </p:cNvCxnSpPr>
          <p:nvPr/>
        </p:nvCxnSpPr>
        <p:spPr>
          <a:xfrm flipV="1">
            <a:off x="3313568" y="2802047"/>
            <a:ext cx="435604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96A2126-2237-E349-126E-D2B5AF98E5FE}"/>
              </a:ext>
            </a:extLst>
          </p:cNvPr>
          <p:cNvCxnSpPr/>
          <p:nvPr/>
        </p:nvCxnSpPr>
        <p:spPr>
          <a:xfrm flipV="1">
            <a:off x="6450594" y="2802044"/>
            <a:ext cx="435604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343C2BF-93DF-B753-E416-797B7AE95FAC}"/>
              </a:ext>
            </a:extLst>
          </p:cNvPr>
          <p:cNvCxnSpPr/>
          <p:nvPr/>
        </p:nvCxnSpPr>
        <p:spPr>
          <a:xfrm flipV="1">
            <a:off x="3313568" y="3857303"/>
            <a:ext cx="435604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ED9FD8C-573C-5856-ECD2-89E2D1069E99}"/>
              </a:ext>
            </a:extLst>
          </p:cNvPr>
          <p:cNvCxnSpPr>
            <a:cxnSpLocks/>
          </p:cNvCxnSpPr>
          <p:nvPr/>
        </p:nvCxnSpPr>
        <p:spPr>
          <a:xfrm>
            <a:off x="3531368" y="4681194"/>
            <a:ext cx="21780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5B9BD78-D72B-DED3-D57B-CCACCEFE2021}"/>
              </a:ext>
            </a:extLst>
          </p:cNvPr>
          <p:cNvCxnSpPr>
            <a:cxnSpLocks/>
          </p:cNvCxnSpPr>
          <p:nvPr/>
        </p:nvCxnSpPr>
        <p:spPr>
          <a:xfrm>
            <a:off x="3531368" y="5503688"/>
            <a:ext cx="21780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D95E4B0-276F-D782-A245-627444AE4070}"/>
              </a:ext>
            </a:extLst>
          </p:cNvPr>
          <p:cNvCxnSpPr>
            <a:cxnSpLocks/>
          </p:cNvCxnSpPr>
          <p:nvPr/>
        </p:nvCxnSpPr>
        <p:spPr>
          <a:xfrm>
            <a:off x="3531368" y="6326182"/>
            <a:ext cx="21780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EF7F562-BF5C-7792-991C-4EF88A9D98B8}"/>
              </a:ext>
            </a:extLst>
          </p:cNvPr>
          <p:cNvCxnSpPr/>
          <p:nvPr/>
        </p:nvCxnSpPr>
        <p:spPr>
          <a:xfrm>
            <a:off x="3531368" y="3847204"/>
            <a:ext cx="0" cy="2478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211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225</Words>
  <Application>Microsoft Office PowerPoint</Application>
  <PresentationFormat>Širokoúhlá obrazovka</PresentationFormat>
  <Paragraphs>15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Vokal, Ales (PECZ-TC)</dc:creator>
  <cp:lastModifiedBy>Obec Zizelice</cp:lastModifiedBy>
  <cp:revision>5</cp:revision>
  <dcterms:created xsi:type="dcterms:W3CDTF">2025-04-11T02:46:50Z</dcterms:created>
  <dcterms:modified xsi:type="dcterms:W3CDTF">2025-04-11T08:09:25Z</dcterms:modified>
</cp:coreProperties>
</file>